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99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71" r:id="rId13"/>
    <p:sldId id="269" r:id="rId14"/>
    <p:sldId id="272" r:id="rId15"/>
    <p:sldId id="270" r:id="rId16"/>
    <p:sldId id="273" r:id="rId17"/>
    <p:sldId id="274" r:id="rId18"/>
    <p:sldId id="279" r:id="rId19"/>
    <p:sldId id="268" r:id="rId20"/>
    <p:sldId id="276" r:id="rId21"/>
    <p:sldId id="275" r:id="rId22"/>
    <p:sldId id="296" r:id="rId23"/>
    <p:sldId id="297" r:id="rId24"/>
    <p:sldId id="298" r:id="rId25"/>
    <p:sldId id="280" r:id="rId26"/>
    <p:sldId id="281" r:id="rId27"/>
    <p:sldId id="293" r:id="rId28"/>
    <p:sldId id="294" r:id="rId29"/>
    <p:sldId id="295" r:id="rId30"/>
    <p:sldId id="282" r:id="rId31"/>
    <p:sldId id="283" r:id="rId32"/>
    <p:sldId id="289" r:id="rId33"/>
    <p:sldId id="290" r:id="rId34"/>
    <p:sldId id="291" r:id="rId35"/>
    <p:sldId id="292" r:id="rId36"/>
    <p:sldId id="284" r:id="rId37"/>
    <p:sldId id="285" r:id="rId38"/>
    <p:sldId id="286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476F97-2094-413F-B9CD-AB26BCD82A60}">
          <p14:sldIdLst>
            <p14:sldId id="256"/>
            <p14:sldId id="258"/>
            <p14:sldId id="257"/>
            <p14:sldId id="299"/>
            <p14:sldId id="259"/>
            <p14:sldId id="260"/>
            <p14:sldId id="261"/>
            <p14:sldId id="262"/>
            <p14:sldId id="264"/>
            <p14:sldId id="265"/>
            <p14:sldId id="267"/>
            <p14:sldId id="271"/>
            <p14:sldId id="269"/>
            <p14:sldId id="272"/>
            <p14:sldId id="270"/>
            <p14:sldId id="273"/>
            <p14:sldId id="274"/>
            <p14:sldId id="279"/>
            <p14:sldId id="268"/>
            <p14:sldId id="276"/>
          </p14:sldIdLst>
        </p14:section>
        <p14:section name="Nature" id="{04BFD2EF-DF8C-400B-BAD9-2FF4C4F9D25D}">
          <p14:sldIdLst>
            <p14:sldId id="275"/>
            <p14:sldId id="296"/>
            <p14:sldId id="297"/>
            <p14:sldId id="298"/>
          </p14:sldIdLst>
        </p14:section>
        <p14:section name="PNAS" id="{8BD3E6C8-3454-4FCC-9729-004D90E70E52}">
          <p14:sldIdLst>
            <p14:sldId id="280"/>
            <p14:sldId id="281"/>
            <p14:sldId id="293"/>
            <p14:sldId id="294"/>
            <p14:sldId id="295"/>
          </p14:sldIdLst>
        </p14:section>
        <p14:section name="Pollen" id="{8B0520B6-6B13-4491-BF95-CFE341743AE6}">
          <p14:sldIdLst>
            <p14:sldId id="282"/>
            <p14:sldId id="283"/>
            <p14:sldId id="289"/>
            <p14:sldId id="290"/>
            <p14:sldId id="291"/>
            <p14:sldId id="292"/>
          </p14:sldIdLst>
        </p14:section>
        <p14:section name="Foraminifera" id="{AB14815A-0D71-4141-A128-D8C40BB8F73E}">
          <p14:sldIdLst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6" y="-3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1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9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5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Ecological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oter Placeholder 2">
            <a:extLst>
              <a:ext uri="{FF2B5EF4-FFF2-40B4-BE49-F238E27FC236}">
                <a16:creationId xmlns:a16="http://schemas.microsoft.com/office/drawing/2014/main" id="{05A7C9D0-0192-4A02-8539-740A3E06B1AE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  <p:sp>
        <p:nvSpPr>
          <p:cNvPr id="76" name="Rectangle: Rounded Corners 123">
            <a:extLst>
              <a:ext uri="{FF2B5EF4-FFF2-40B4-BE49-F238E27FC236}">
                <a16:creationId xmlns:a16="http://schemas.microsoft.com/office/drawing/2014/main" id="{3FF71727-6094-4279-A877-19A7AB03E38C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6" grpId="0" animBg="1"/>
      <p:bldP spid="7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C455312-5A29-4ADB-933B-FE3B1568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4C485F-C026-4B85-99C5-7F0740F7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874734-EB23-4F21-BE4D-549A9F1C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F311A-D59B-4DB8-9826-380665CA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00" y="367463"/>
            <a:ext cx="1583744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00B5-F525-46E0-8C33-24438DC8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AC4-81D1-4832-8AE5-FC33C4ED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0F13-29EC-48F6-821E-FC388FF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F70820-20FC-49D2-BB07-5D225156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CF54A9-8FFE-4668-9B92-AE0363BFA47D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165597-F8E9-4EB0-90CD-B88D86106835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5FB04C-3470-4BAC-B16F-984C95D199CB}"/>
              </a:ext>
            </a:extLst>
          </p:cNvPr>
          <p:cNvCxnSpPr>
            <a:cxnSpLocks/>
          </p:cNvCxnSpPr>
          <p:nvPr/>
        </p:nvCxnSpPr>
        <p:spPr>
          <a:xfrm>
            <a:off x="1296073" y="2400850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F545F3-21D3-46EC-BA00-BE479BBF4E31}"/>
              </a:ext>
            </a:extLst>
          </p:cNvPr>
          <p:cNvCxnSpPr>
            <a:cxnSpLocks/>
          </p:cNvCxnSpPr>
          <p:nvPr/>
        </p:nvCxnSpPr>
        <p:spPr>
          <a:xfrm>
            <a:off x="1296073" y="1251076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208B6B0-FD0C-4CBF-98D8-A002C89FCEB9}"/>
              </a:ext>
            </a:extLst>
          </p:cNvPr>
          <p:cNvCxnSpPr>
            <a:cxnSpLocks/>
          </p:cNvCxnSpPr>
          <p:nvPr/>
        </p:nvCxnSpPr>
        <p:spPr>
          <a:xfrm>
            <a:off x="692379" y="10325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67B189-ADDB-4269-B62A-06D39EFF259C}"/>
              </a:ext>
            </a:extLst>
          </p:cNvPr>
          <p:cNvCxnSpPr>
            <a:cxnSpLocks/>
          </p:cNvCxnSpPr>
          <p:nvPr/>
        </p:nvCxnSpPr>
        <p:spPr>
          <a:xfrm>
            <a:off x="692379" y="47707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367261B-665D-4E7D-B76C-ED99E50842D2}"/>
              </a:ext>
            </a:extLst>
          </p:cNvPr>
          <p:cNvSpPr txBox="1"/>
          <p:nvPr/>
        </p:nvSpPr>
        <p:spPr>
          <a:xfrm rot="16200000">
            <a:off x="-678330" y="303586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Interaction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868C7A-16F5-4963-8BF7-0D37B45D333A}"/>
              </a:ext>
            </a:extLst>
          </p:cNvPr>
          <p:cNvCxnSpPr>
            <a:cxnSpLocks/>
          </p:cNvCxnSpPr>
          <p:nvPr/>
        </p:nvCxnSpPr>
        <p:spPr>
          <a:xfrm flipH="1">
            <a:off x="1296021" y="3542975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DCF5894-EEAC-416A-A60A-52221A5397E9}"/>
              </a:ext>
            </a:extLst>
          </p:cNvPr>
          <p:cNvCxnSpPr>
            <a:cxnSpLocks/>
          </p:cNvCxnSpPr>
          <p:nvPr/>
        </p:nvCxnSpPr>
        <p:spPr>
          <a:xfrm flipV="1">
            <a:off x="692379" y="2395624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502106-F240-4878-92F8-691523E84D2A}"/>
              </a:ext>
            </a:extLst>
          </p:cNvPr>
          <p:cNvCxnSpPr>
            <a:cxnSpLocks/>
          </p:cNvCxnSpPr>
          <p:nvPr/>
        </p:nvCxnSpPr>
        <p:spPr>
          <a:xfrm flipV="1">
            <a:off x="685288" y="3737603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F3DD7D-93DF-4C80-B5DD-DB549FC4E5EE}"/>
              </a:ext>
            </a:extLst>
          </p:cNvPr>
          <p:cNvCxnSpPr>
            <a:cxnSpLocks/>
          </p:cNvCxnSpPr>
          <p:nvPr/>
        </p:nvCxnSpPr>
        <p:spPr>
          <a:xfrm flipH="1">
            <a:off x="1303164" y="4799532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4D4B1B2F-AE52-4F78-B8E1-1498814EE063}"/>
              </a:ext>
            </a:extLst>
          </p:cNvPr>
          <p:cNvSpPr/>
          <p:nvPr/>
        </p:nvSpPr>
        <p:spPr>
          <a:xfrm rot="20067654" flipH="1">
            <a:off x="624161" y="4857561"/>
            <a:ext cx="421391" cy="671562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097F19F9-5B93-4305-862D-32F145292C29}"/>
              </a:ext>
            </a:extLst>
          </p:cNvPr>
          <p:cNvSpPr/>
          <p:nvPr/>
        </p:nvSpPr>
        <p:spPr>
          <a:xfrm rot="2064833">
            <a:off x="816912" y="4785698"/>
            <a:ext cx="529650" cy="1549607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0AE27D-F5F9-4759-8C9E-7CBAB097AECE}"/>
              </a:ext>
            </a:extLst>
          </p:cNvPr>
          <p:cNvSpPr txBox="1"/>
          <p:nvPr/>
        </p:nvSpPr>
        <p:spPr>
          <a:xfrm>
            <a:off x="114633" y="525272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FDBA3B-8C89-4CA3-A7A5-3D526D36EF0A}"/>
              </a:ext>
            </a:extLst>
          </p:cNvPr>
          <p:cNvSpPr txBox="1"/>
          <p:nvPr/>
        </p:nvSpPr>
        <p:spPr>
          <a:xfrm>
            <a:off x="659691" y="567041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sp>
        <p:nvSpPr>
          <p:cNvPr id="111" name="Rectangle: Rounded Corners 123">
            <a:extLst>
              <a:ext uri="{FF2B5EF4-FFF2-40B4-BE49-F238E27FC236}">
                <a16:creationId xmlns:a16="http://schemas.microsoft.com/office/drawing/2014/main" id="{A25A7AE9-A59B-403D-BD39-9B9D22FE5CAB}"/>
              </a:ext>
            </a:extLst>
          </p:cNvPr>
          <p:cNvSpPr/>
          <p:nvPr/>
        </p:nvSpPr>
        <p:spPr>
          <a:xfrm>
            <a:off x="1738104" y="100013"/>
            <a:ext cx="7306743" cy="614618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343131 w 11308081"/>
              <a:gd name="connsiteY8" fmla="*/ 2188553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445431 w 11308081"/>
              <a:gd name="connsiteY8" fmla="*/ 2104560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29946"/>
              <a:gd name="connsiteX1" fmla="*/ 343131 w 11308081"/>
              <a:gd name="connsiteY1" fmla="*/ 129807 h 2129946"/>
              <a:gd name="connsiteX2" fmla="*/ 3939541 w 11308081"/>
              <a:gd name="connsiteY2" fmla="*/ 26652 h 2129946"/>
              <a:gd name="connsiteX3" fmla="*/ 11084299 w 11308081"/>
              <a:gd name="connsiteY3" fmla="*/ 0 h 2129946"/>
              <a:gd name="connsiteX4" fmla="*/ 11308081 w 11308081"/>
              <a:gd name="connsiteY4" fmla="*/ 472938 h 2129946"/>
              <a:gd name="connsiteX5" fmla="*/ 11308081 w 11308081"/>
              <a:gd name="connsiteY5" fmla="*/ 1845422 h 2129946"/>
              <a:gd name="connsiteX6" fmla="*/ 10999050 w 11308081"/>
              <a:gd name="connsiteY6" fmla="*/ 2112195 h 2129946"/>
              <a:gd name="connsiteX7" fmla="*/ 1185391 w 11308081"/>
              <a:gd name="connsiteY7" fmla="*/ 2129946 h 2129946"/>
              <a:gd name="connsiteX8" fmla="*/ 445431 w 11308081"/>
              <a:gd name="connsiteY8" fmla="*/ 2104560 h 2129946"/>
              <a:gd name="connsiteX9" fmla="*/ 0 w 11308081"/>
              <a:gd name="connsiteY9" fmla="*/ 1845422 h 2129946"/>
              <a:gd name="connsiteX10" fmla="*/ 0 w 11308081"/>
              <a:gd name="connsiteY10" fmla="*/ 472938 h 212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29946">
                <a:moveTo>
                  <a:pt x="0" y="472938"/>
                </a:moveTo>
                <a:cubicBezTo>
                  <a:pt x="0" y="283432"/>
                  <a:pt x="153625" y="129807"/>
                  <a:pt x="343131" y="129807"/>
                </a:cubicBezTo>
                <a:cubicBezTo>
                  <a:pt x="1541934" y="95422"/>
                  <a:pt x="2826463" y="242012"/>
                  <a:pt x="3939541" y="26652"/>
                </a:cubicBezTo>
                <a:lnTo>
                  <a:pt x="11084299" y="0"/>
                </a:lnTo>
                <a:cubicBezTo>
                  <a:pt x="11273805" y="0"/>
                  <a:pt x="11308081" y="283432"/>
                  <a:pt x="11308081" y="472938"/>
                </a:cubicBezTo>
                <a:lnTo>
                  <a:pt x="11308081" y="1845422"/>
                </a:lnTo>
                <a:cubicBezTo>
                  <a:pt x="11308081" y="2034928"/>
                  <a:pt x="11188556" y="2112195"/>
                  <a:pt x="10999050" y="2112195"/>
                </a:cubicBezTo>
                <a:lnTo>
                  <a:pt x="1185391" y="2129946"/>
                </a:lnTo>
                <a:lnTo>
                  <a:pt x="445431" y="2104560"/>
                </a:lnTo>
                <a:cubicBezTo>
                  <a:pt x="255925" y="2104560"/>
                  <a:pt x="0" y="2034928"/>
                  <a:pt x="0" y="1845422"/>
                </a:cubicBezTo>
                <a:lnTo>
                  <a:pt x="0" y="47293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CE56B-00BC-4965-8FA1-9E73FF7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59" cy="6047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17CCD-5660-4130-8493-56C4CD88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60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715C-611E-465F-A3D0-BEC97A57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0AE1FE-BAFF-452C-8147-5E589093CEE6}"/>
              </a:ext>
            </a:extLst>
          </p:cNvPr>
          <p:cNvSpPr/>
          <p:nvPr/>
        </p:nvSpPr>
        <p:spPr>
          <a:xfrm>
            <a:off x="133514" y="307353"/>
            <a:ext cx="11616526" cy="61079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2D0EC-2A91-4BE9-A96F-B587226A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C16A6-C1AA-406E-8669-5DEDBC0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5525-9260-4B23-A4E1-136872A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9C9C1F3-E39E-49BD-9C4A-6B069C53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F5EA6-1F0B-419B-9DE3-C875E36E617A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5DAAF3-F2C9-4A83-9D2E-B1BD203B16BC}"/>
              </a:ext>
            </a:extLst>
          </p:cNvPr>
          <p:cNvGrpSpPr/>
          <p:nvPr/>
        </p:nvGrpSpPr>
        <p:grpSpPr>
          <a:xfrm>
            <a:off x="7086600" y="3149600"/>
            <a:ext cx="4552503" cy="2247900"/>
            <a:chOff x="7086600" y="3149600"/>
            <a:chExt cx="4552503" cy="2247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F8EA79-EF04-4E58-8122-0C02CDE116D7}"/>
                </a:ext>
              </a:extLst>
            </p:cNvPr>
            <p:cNvSpPr/>
            <p:nvPr/>
          </p:nvSpPr>
          <p:spPr>
            <a:xfrm>
              <a:off x="7086600" y="3149600"/>
              <a:ext cx="4552503" cy="224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https://lh3.googleusercontent.com/xGArdAxOLTaIabVM_opxLcRj11Yc6wTiBsNF8jqT8Tv0v6eMvfhMvC6jvZwEviDMd1Yp7ZKxrsFWHwwS-zn9-GfDIfpL1YOuKpsV7orFc4xfo2QIeLOa4J0WzQwgQlu2DCJJa0j-koavpbvBlv7Vi5nZdAsdTYySZVwD4H83wpuLcmxgjZ44ZARksgSq7w">
              <a:extLst>
                <a:ext uri="{FF2B5EF4-FFF2-40B4-BE49-F238E27FC236}">
                  <a16:creationId xmlns:a16="http://schemas.microsoft.com/office/drawing/2014/main" id="{93D2CD3C-2651-4DC1-A18B-B693DBF4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34"/>
            <a:stretch/>
          </p:blipFill>
          <p:spPr bwMode="auto">
            <a:xfrm>
              <a:off x="7513504" y="3283026"/>
              <a:ext cx="3840296" cy="187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07C46A-14B5-475C-A920-AE6723CF0E60}"/>
                </a:ext>
              </a:extLst>
            </p:cNvPr>
            <p:cNvSpPr/>
            <p:nvPr/>
          </p:nvSpPr>
          <p:spPr>
            <a:xfrm>
              <a:off x="7583072" y="3283026"/>
              <a:ext cx="341728" cy="197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751697-9457-45E9-94B3-10E6629C17F5}"/>
                </a:ext>
              </a:extLst>
            </p:cNvPr>
            <p:cNvSpPr/>
            <p:nvPr/>
          </p:nvSpPr>
          <p:spPr>
            <a:xfrm rot="5400000">
              <a:off x="9315409" y="3398017"/>
              <a:ext cx="477055" cy="3371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BB949-0725-4DBF-9B21-1E8E1EDCDC88}"/>
                </a:ext>
              </a:extLst>
            </p:cNvPr>
            <p:cNvSpPr txBox="1"/>
            <p:nvPr/>
          </p:nvSpPr>
          <p:spPr>
            <a:xfrm rot="16200000">
              <a:off x="6473353" y="407085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Temp. 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D466F9-2960-4EA4-8CD6-60B6F1667667}"/>
                </a:ext>
              </a:extLst>
            </p:cNvPr>
            <p:cNvSpPr txBox="1"/>
            <p:nvPr/>
          </p:nvSpPr>
          <p:spPr>
            <a:xfrm>
              <a:off x="8811261" y="4983551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Latitude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18922-AF18-4CDA-AC89-F9E12A334514}"/>
                </a:ext>
              </a:extLst>
            </p:cNvPr>
            <p:cNvSpPr txBox="1"/>
            <p:nvPr/>
          </p:nvSpPr>
          <p:spPr>
            <a:xfrm>
              <a:off x="7695587" y="4827524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25CF3-30DF-4F01-ABEE-371915FA3E70}"/>
                </a:ext>
              </a:extLst>
            </p:cNvPr>
            <p:cNvSpPr txBox="1"/>
            <p:nvPr/>
          </p:nvSpPr>
          <p:spPr>
            <a:xfrm>
              <a:off x="8397744" y="482752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120A1-C686-4222-9CBF-5245094EC94B}"/>
                </a:ext>
              </a:extLst>
            </p:cNvPr>
            <p:cNvSpPr txBox="1"/>
            <p:nvPr/>
          </p:nvSpPr>
          <p:spPr>
            <a:xfrm>
              <a:off x="9706668" y="4827524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F8EA5-09A3-4A53-89CB-835E54D3587D}"/>
                </a:ext>
              </a:extLst>
            </p:cNvPr>
            <p:cNvSpPr txBox="1"/>
            <p:nvPr/>
          </p:nvSpPr>
          <p:spPr>
            <a:xfrm>
              <a:off x="10335424" y="48275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EF7874-CF3F-4605-8618-C0BC37050561}"/>
                </a:ext>
              </a:extLst>
            </p:cNvPr>
            <p:cNvSpPr txBox="1"/>
            <p:nvPr/>
          </p:nvSpPr>
          <p:spPr>
            <a:xfrm>
              <a:off x="9093199" y="4827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AA15-B99C-4BF7-AECD-73BE046FF222}"/>
                </a:ext>
              </a:extLst>
            </p:cNvPr>
            <p:cNvSpPr txBox="1"/>
            <p:nvPr/>
          </p:nvSpPr>
          <p:spPr>
            <a:xfrm>
              <a:off x="7640748" y="37704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4C3F3-1EF5-4230-9763-B8014E5CD34C}"/>
                </a:ext>
              </a:extLst>
            </p:cNvPr>
            <p:cNvSpPr txBox="1"/>
            <p:nvPr/>
          </p:nvSpPr>
          <p:spPr>
            <a:xfrm>
              <a:off x="7640748" y="324858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6EB17-CEC9-4C05-B5FF-9457D5EFAB14}"/>
                </a:ext>
              </a:extLst>
            </p:cNvPr>
            <p:cNvSpPr txBox="1"/>
            <p:nvPr/>
          </p:nvSpPr>
          <p:spPr>
            <a:xfrm>
              <a:off x="7593647" y="425119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667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160A8-281A-4A06-951B-CF7F4DB7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377B0-D030-46B7-A75B-C1DD65BE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E15C7-0B72-4682-9A1B-7294605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F53C3D-B139-4419-8849-26B29F099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68DE0-757C-4475-A9B5-5072C9CE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885B34-3001-46F0-8F7F-CDD270FE3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1DF4B2-7040-4F44-B993-2E7CC41C2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56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D24C7-870D-4638-80BB-3827C9E3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68A2E-D1C7-44C7-B934-03B6147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0715-29E3-4C2B-B9CD-CC738524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30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4.googleusercontent.com/O-tuV3V7wdsJYdUmcjb6h124flHw_NeBuvy9BOuFp7lJuS0IYwBx-OGiGPqgGQUbwAC7S2PbZNGPtUVK3o_cId-TxycFpvRz428TzypDWGwWS8z41ZVJeEzslnQkGq4NR6kxuDq1L66l3_fI0VVmrjXvPQ=s2048">
            <a:extLst>
              <a:ext uri="{FF2B5EF4-FFF2-40B4-BE49-F238E27FC236}">
                <a16:creationId xmlns:a16="http://schemas.microsoft.com/office/drawing/2014/main" id="{7845ED95-20D7-488C-91D9-5261566B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3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lh6.googleusercontent.com/E18Peqdtu83As6Ab7O8m_tv5uq6tGOqyVN3ioJmI8pF8UIdnUYr3b-enksGUKBf1FTHk851br4Mw2377r5XyEm0gvam4dY7colTHabDYY61zhnz5877NS-FWVc_nE6NiOjtEShnmQ2MV3S0HQuD0P8PeiA=s2048">
            <a:extLst>
              <a:ext uri="{FF2B5EF4-FFF2-40B4-BE49-F238E27FC236}">
                <a16:creationId xmlns:a16="http://schemas.microsoft.com/office/drawing/2014/main" id="{E64A6507-7C61-4B40-94C9-5B1A1E7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4F329-989F-42CB-A056-023EE6C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F41A-04AC-4A58-9703-1F9CEF70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8473A-EAE0-4DED-9C5F-10081947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218DE-254F-4BFB-A44E-B2708D05CCDC}"/>
              </a:ext>
            </a:extLst>
          </p:cNvPr>
          <p:cNvSpPr txBox="1"/>
          <p:nvPr/>
        </p:nvSpPr>
        <p:spPr>
          <a:xfrm>
            <a:off x="410449" y="41656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580B5-611F-482A-A3A1-F694EA571829}"/>
              </a:ext>
            </a:extLst>
          </p:cNvPr>
          <p:cNvSpPr txBox="1"/>
          <p:nvPr/>
        </p:nvSpPr>
        <p:spPr>
          <a:xfrm>
            <a:off x="8967866" y="416560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72B943-921B-4C19-9C64-AB4FDEED504B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92879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44DBE-40FD-4648-8F0F-37A07F85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0BC8B-F5EB-4FA1-9B83-05791468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75B9-1547-4347-B982-0153DE9F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22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85B9499-DA33-4D05-A4EE-B23C9ACC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90" y="727561"/>
            <a:ext cx="11479820" cy="55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323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1FDB-F683-413E-9763-B9DE2B6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7BBCB-928F-45D6-A166-EC1065BA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F931-0419-4F22-9E50-D2B5BFE7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23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18A5AEA-4D3A-47F1-AFA5-82DB421F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86970"/>
            <a:ext cx="11750040" cy="57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145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2F24A-E67A-4C8E-A089-06BBB968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FF65-F7EB-46E2-8391-9FDFE0B1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9C4A-F3DA-4F69-9945-0EEEDFE6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24</a:t>
            </a:fld>
            <a:endParaRPr lang="en-US"/>
          </a:p>
        </p:txBody>
      </p:sp>
      <p:pic>
        <p:nvPicPr>
          <p:cNvPr id="23554" name="Picture 2" descr="Mathes_ED_Fig2.jpg">
            <a:extLst>
              <a:ext uri="{FF2B5EF4-FFF2-40B4-BE49-F238E27FC236}">
                <a16:creationId xmlns:a16="http://schemas.microsoft.com/office/drawing/2014/main" id="{90DFB103-2DCA-48DD-9D4E-240F6B23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808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50CE7-84AA-48FB-85B1-6604FBA5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7341A-C58E-4272-9A0D-43DBD5AC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D0EA-3322-468E-A4FF-CB067C6E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 descr="main figure 2">
            <a:extLst>
              <a:ext uri="{FF2B5EF4-FFF2-40B4-BE49-F238E27FC236}">
                <a16:creationId xmlns:a16="http://schemas.microsoft.com/office/drawing/2014/main" id="{128E83B5-C04A-4FD9-A246-CE5FAB8B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9"/>
          <a:stretch/>
        </p:blipFill>
        <p:spPr bwMode="auto">
          <a:xfrm>
            <a:off x="2667000" y="0"/>
            <a:ext cx="6858000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in figure 2">
            <a:extLst>
              <a:ext uri="{FF2B5EF4-FFF2-40B4-BE49-F238E27FC236}">
                <a16:creationId xmlns:a16="http://schemas.microsoft.com/office/drawing/2014/main" id="{9B119255-A02D-495D-A685-BF53B782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2" b="41572"/>
          <a:stretch/>
        </p:blipFill>
        <p:spPr bwMode="auto">
          <a:xfrm>
            <a:off x="2680699" y="2137025"/>
            <a:ext cx="6858000" cy="186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in figure 2">
            <a:extLst>
              <a:ext uri="{FF2B5EF4-FFF2-40B4-BE49-F238E27FC236}">
                <a16:creationId xmlns:a16="http://schemas.microsoft.com/office/drawing/2014/main" id="{FF22FC71-5E98-4008-AF48-145C3C22D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4" b="3354"/>
          <a:stretch/>
        </p:blipFill>
        <p:spPr bwMode="auto">
          <a:xfrm>
            <a:off x="2819400" y="4006920"/>
            <a:ext cx="6858000" cy="277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in figure 2">
            <a:extLst>
              <a:ext uri="{FF2B5EF4-FFF2-40B4-BE49-F238E27FC236}">
                <a16:creationId xmlns:a16="http://schemas.microsoft.com/office/drawing/2014/main" id="{0B00A29A-41CB-4C31-B133-6BA89335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52" y="37302"/>
            <a:ext cx="8593495" cy="66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FAADD-692E-4B29-865A-C665031D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E0AAD-504C-41AA-B0A2-957EC661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AFD8-4D3C-46FA-BC78-AC617777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45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4CA24-3FC3-4750-9A84-06AD68F1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90EEC-8A4A-4554-BA1A-09A0C4A5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1D4F5-4340-4158-BD95-4B53E97C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27</a:t>
            </a:fld>
            <a:endParaRPr lang="en-US"/>
          </a:p>
        </p:txBody>
      </p:sp>
      <p:pic>
        <p:nvPicPr>
          <p:cNvPr id="18434" name="Picture 2" descr="https://raw.githubusercontent.com/Ischi94/palint-origin/master/figures/combined_isotopes.png">
            <a:extLst>
              <a:ext uri="{FF2B5EF4-FFF2-40B4-BE49-F238E27FC236}">
                <a16:creationId xmlns:a16="http://schemas.microsoft.com/office/drawing/2014/main" id="{D60AA7FB-9F84-4DE7-AE7A-BC44AC8B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943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BBE1F-27B8-408B-8536-67F88C7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6C0D8-AFF1-405F-8746-5DA4C6C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5C6C7-0F1A-45BA-B1A3-3FF3ED6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28</a:t>
            </a:fld>
            <a:endParaRPr lang="en-US"/>
          </a:p>
        </p:txBody>
      </p:sp>
      <p:pic>
        <p:nvPicPr>
          <p:cNvPr id="19458" name="Picture 2" descr="https://raw.githubusercontent.com/Ischi94/palint-origin/master/figures/cont_fragm.png">
            <a:extLst>
              <a:ext uri="{FF2B5EF4-FFF2-40B4-BE49-F238E27FC236}">
                <a16:creationId xmlns:a16="http://schemas.microsoft.com/office/drawing/2014/main" id="{398F6CD1-F00C-417C-B3DF-4A909792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6" y="352989"/>
            <a:ext cx="8254319" cy="58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9308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309A4-E406-43D5-8F7A-D053714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E7654-3AA4-47B6-BFF6-F524FBFA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827C-474E-40E0-A6DC-F594943E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29</a:t>
            </a:fld>
            <a:endParaRPr lang="en-US"/>
          </a:p>
        </p:txBody>
      </p:sp>
      <p:pic>
        <p:nvPicPr>
          <p:cNvPr id="20482" name="Picture 2" descr="https://raw.githubusercontent.com/Ischi94/palint-origin/master/figures/environmental_differences.png">
            <a:extLst>
              <a:ext uri="{FF2B5EF4-FFF2-40B4-BE49-F238E27FC236}">
                <a16:creationId xmlns:a16="http://schemas.microsoft.com/office/drawing/2014/main" id="{756C60D0-011D-4E7D-BC7F-CB44AEED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73" y="77558"/>
            <a:ext cx="9297987" cy="63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806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Urban 2015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4DEA6-708E-4F14-8BAA-F1416004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1" y="1515907"/>
            <a:ext cx="5279756" cy="4319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6BF70C-147C-4F8B-8584-1C34F5AF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515600"/>
            <a:ext cx="5279756" cy="4319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D842A-B941-43C3-9BB7-8E0F08C9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515600"/>
            <a:ext cx="5279756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b39U4RjFTJWOIOGw5Po415twJH-hRnjE9a59s7ec__O8Z3NMCucLX5y_615ZV8Tl0AI2XkzG8Ben3910BU16JMbbSGET6GlXpJqU0rVw8QJs0XC0Uj9-qakWNiQteXy9a_MHSjincTkSTlyWjBhqUKu38MtJUY1hsV_5NKYH1bcqC-4n1d6dEpEt-w">
            <a:extLst>
              <a:ext uri="{FF2B5EF4-FFF2-40B4-BE49-F238E27FC236}">
                <a16:creationId xmlns:a16="http://schemas.microsoft.com/office/drawing/2014/main" id="{38D1AFA1-2773-4B26-966C-F4FD46C2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96376-F4D0-42F0-9F1A-440E6768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50A2A-CC8F-436D-A848-DD7C51FE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0768-F136-4CB1-B388-DE293A51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52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F7727-A9E4-4423-8884-6DBEF22A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1F57C-A579-4AAF-8CDF-964587A7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1DADB-7FCD-4DB9-88C0-93BB537C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31</a:t>
            </a:fld>
            <a:endParaRPr lang="en-US"/>
          </a:p>
        </p:txBody>
      </p:sp>
      <p:pic>
        <p:nvPicPr>
          <p:cNvPr id="9218" name="Picture 2" descr="https://lh3.googleusercontent.com/Y4YvhXNlKlPhM4-dfYLRwJ6d7wfE6UGSssJ6R3CzE0NI-iDq7oSvhw30joX9181S_8rLduTERzuMiJSJYCpyMnprqXvWpBQJ3JjZOrkzbLhNZ_z5yaW1raG2y5I3h5k62XjXdWtAYzps3bqiNBaSdGPLUg=s2048">
            <a:extLst>
              <a:ext uri="{FF2B5EF4-FFF2-40B4-BE49-F238E27FC236}">
                <a16:creationId xmlns:a16="http://schemas.microsoft.com/office/drawing/2014/main" id="{5EA09A8E-1C04-4559-9628-FCCE8AFE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18" y="10937"/>
            <a:ext cx="2286016" cy="201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ttps://lh6.googleusercontent.com/ybdFwXsc9msUFjpRDl7FwEpJ7IvqR4YHK_1SkuktAuwx4BzubXhRxb4kAG111l-l_ncXFcH7x_1qQVz9095mp7ExCygj5m9oFt-MxjYHrr-4uqdIAL8PjPNpVg90Deu2Lylr4Xqb0jAKaH3MvMh3Kt0Kvw=s2048">
            <a:extLst>
              <a:ext uri="{FF2B5EF4-FFF2-40B4-BE49-F238E27FC236}">
                <a16:creationId xmlns:a16="http://schemas.microsoft.com/office/drawing/2014/main" id="{51AF967F-7FB4-452E-811C-48C119AF7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96" y="136525"/>
            <a:ext cx="1828814" cy="25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DA8CDE27-C297-4762-B9EE-20CDD8A3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73" y="1984959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s://lh5.googleusercontent.com/5JgS-JB4QLEPwQViFYYia-saqRWt9bON8dsaHrpqEPPj71baSu4DtaCbHJ374XVE598zsOZG7FJYk6HDn9Uz7kn0iHdm2Z1OBhf__jYHmyPX3Zs9aDA6IHvIHxHLswJVQmppV60DItjozXnwC9lA0xFbmA=s2048">
            <a:extLst>
              <a:ext uri="{FF2B5EF4-FFF2-40B4-BE49-F238E27FC236}">
                <a16:creationId xmlns:a16="http://schemas.microsoft.com/office/drawing/2014/main" id="{D3071144-B9AB-45B2-AB64-9149E4E8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9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4.googleusercontent.com/HKGoR27rHgQgL8xd7i6yKxNmH1aZl-BPK5kApbgHgzwQtVIp42XigeZXcv6UOAxZBXgG00YyZMASB1KDjbMDl2iKxJ7APHukn2KFz-ibOkvZ3tJ_A6aqdvHj4Wvl7pL-E6zqYzCPgA40TxKSr1XxcQg9_w=s2048">
            <a:extLst>
              <a:ext uri="{FF2B5EF4-FFF2-40B4-BE49-F238E27FC236}">
                <a16:creationId xmlns:a16="http://schemas.microsoft.com/office/drawing/2014/main" id="{4A945D52-71AD-4874-A6BE-A0F048E0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ttps://lh6.googleusercontent.com/lX84aoGeT5haSOu9YPtVRP6p_3aKFlKalwdKZYPG7MDO6VYvbI4LNBOjl_eZcnomC4YMjJ_ccEl46oKAE7dwqE_WVsVtOz61Nz7UO9OdDVNaUY19saqqIys-JDd7SoA0SoUwXfpSlNcW7O2wevKwRuC3hA=s2048">
            <a:extLst>
              <a:ext uri="{FF2B5EF4-FFF2-40B4-BE49-F238E27FC236}">
                <a16:creationId xmlns:a16="http://schemas.microsoft.com/office/drawing/2014/main" id="{B2CFE9E5-32E6-474A-ADA3-26020FC0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70" y="1545768"/>
            <a:ext cx="2419368" cy="3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D99AF838-2696-44DB-9E8C-45E83BB5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706782" y="1171430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https://lh3.googleusercontent.com/ApWTpuG8QwwiqmXiYxsWkuiFE0TgLBy1cWGRVpYi913zQBbsgxZhsk-NRBdyzluDYRtuPesoWPTD3QBJnKMuanbblBl7iD9UD_7sLLnrczMZ5M3hRXXL6GWvokeNOfwaT0994CVB1MP4RXFP8onniq1Sag=s2048">
            <a:extLst>
              <a:ext uri="{FF2B5EF4-FFF2-40B4-BE49-F238E27FC236}">
                <a16:creationId xmlns:a16="http://schemas.microsoft.com/office/drawing/2014/main" id="{DF6B967B-0398-4478-9138-5AB6FA5C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38" y="3148733"/>
            <a:ext cx="2457468" cy="30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lh5.googleusercontent.com/TOeO7jNzPdXVE-_QOpz-gxdjiQYoG4veWYdCJIlCLaaa1T8w7Udaz1trLSKzaGuxqSTouqoyTH5yqUmRAlq5QqpDw7UqZp-mTw2Sj02bpgvFqJzAjiiLb6UxVj8rkFXBnsiaW6EQ_9pPCHvicS1TNNgxcQ=s2048">
            <a:extLst>
              <a:ext uri="{FF2B5EF4-FFF2-40B4-BE49-F238E27FC236}">
                <a16:creationId xmlns:a16="http://schemas.microsoft.com/office/drawing/2014/main" id="{45C449C9-7083-401C-9BF4-5A5BB153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3978722"/>
            <a:ext cx="2400318" cy="26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E8882361-6D6A-4D71-962A-49091C5C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538150" y="4410913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8D3C3BDA-F838-47FE-883C-B741F5A2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138276" y="3601174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A9C5-1806-4FE4-ABA1-E1CFF4C54DEF}"/>
              </a:ext>
            </a:extLst>
          </p:cNvPr>
          <p:cNvSpPr txBox="1"/>
          <p:nvPr/>
        </p:nvSpPr>
        <p:spPr>
          <a:xfrm>
            <a:off x="1269536" y="462096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Geographic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Occupation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347BC-87A8-4F57-BB66-2D2D31BCBE0C}"/>
              </a:ext>
            </a:extLst>
          </p:cNvPr>
          <p:cNvCxnSpPr/>
          <p:nvPr/>
        </p:nvCxnSpPr>
        <p:spPr>
          <a:xfrm>
            <a:off x="2702560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895AD-8BEB-49D7-9DEF-DBDD5F96F85B}"/>
              </a:ext>
            </a:extLst>
          </p:cNvPr>
          <p:cNvCxnSpPr/>
          <p:nvPr/>
        </p:nvCxnSpPr>
        <p:spPr>
          <a:xfrm>
            <a:off x="4695698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2F8907-3678-4EC5-AFB9-F22BD11E2BAB}"/>
              </a:ext>
            </a:extLst>
          </p:cNvPr>
          <p:cNvSpPr txBox="1"/>
          <p:nvPr/>
        </p:nvSpPr>
        <p:spPr>
          <a:xfrm>
            <a:off x="3109872" y="6017013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F2190-4FB6-4C38-87D0-1E4B8790690C}"/>
              </a:ext>
            </a:extLst>
          </p:cNvPr>
          <p:cNvCxnSpPr>
            <a:cxnSpLocks/>
          </p:cNvCxnSpPr>
          <p:nvPr/>
        </p:nvCxnSpPr>
        <p:spPr>
          <a:xfrm>
            <a:off x="2702560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7969C-D966-4A25-BB30-5BE4481E30AE}"/>
              </a:ext>
            </a:extLst>
          </p:cNvPr>
          <p:cNvCxnSpPr>
            <a:cxnSpLocks/>
          </p:cNvCxnSpPr>
          <p:nvPr/>
        </p:nvCxnSpPr>
        <p:spPr>
          <a:xfrm>
            <a:off x="4370214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F8953-2DC1-491F-8858-0B94CF724612}"/>
              </a:ext>
            </a:extLst>
          </p:cNvPr>
          <p:cNvCxnSpPr/>
          <p:nvPr/>
        </p:nvCxnSpPr>
        <p:spPr>
          <a:xfrm>
            <a:off x="7330818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89DBD9-4809-4EA8-9FBE-4845BC07EBCD}"/>
              </a:ext>
            </a:extLst>
          </p:cNvPr>
          <p:cNvCxnSpPr/>
          <p:nvPr/>
        </p:nvCxnSpPr>
        <p:spPr>
          <a:xfrm>
            <a:off x="9323956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C0DB48-474C-4214-BF46-4890267BD091}"/>
              </a:ext>
            </a:extLst>
          </p:cNvPr>
          <p:cNvSpPr txBox="1"/>
          <p:nvPr/>
        </p:nvSpPr>
        <p:spPr>
          <a:xfrm>
            <a:off x="7710880" y="601701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A9D660-62AB-412E-A72C-6E633770E405}"/>
              </a:ext>
            </a:extLst>
          </p:cNvPr>
          <p:cNvCxnSpPr>
            <a:cxnSpLocks/>
          </p:cNvCxnSpPr>
          <p:nvPr/>
        </p:nvCxnSpPr>
        <p:spPr>
          <a:xfrm>
            <a:off x="7330818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11B685-6A39-468E-8DA7-ED09EE94DE0C}"/>
              </a:ext>
            </a:extLst>
          </p:cNvPr>
          <p:cNvCxnSpPr>
            <a:cxnSpLocks/>
          </p:cNvCxnSpPr>
          <p:nvPr/>
        </p:nvCxnSpPr>
        <p:spPr>
          <a:xfrm>
            <a:off x="8998472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40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DC5DA-369A-45B3-B505-60C14CC0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47B23-B0B8-4FB6-950D-FA9BD96F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35D6-0B31-4419-B001-117F8099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32</a:t>
            </a:fld>
            <a:endParaRPr lang="en-US"/>
          </a:p>
        </p:txBody>
      </p:sp>
      <p:pic>
        <p:nvPicPr>
          <p:cNvPr id="14338" name="Picture 2" descr="https://lh3.googleusercontent.com/kupNRYxz5Egn8U1YTU8HI5WCiKtgKdOnjljcjIKx7FY-amjJzCXnZOB-sH64vx38VtFNsAkK2WwiSdMKVD89S14mYJjf-I23F05nUZYnH5_8eXeF_3lAdoNY-0tKUcJbpfHKAosoBLbAmSneOiJE7J62WA=s2048">
            <a:extLst>
              <a:ext uri="{FF2B5EF4-FFF2-40B4-BE49-F238E27FC236}">
                <a16:creationId xmlns:a16="http://schemas.microsoft.com/office/drawing/2014/main" id="{B8645633-7E1F-4A94-95D8-08B02A62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sqv8a-n-mQTtGZ57kDm3ZNMjeYjqETAo_hXMDdtd4gz-HEbt1umralBa8nefQOCC3hF46x34RVE4rZLxqHDRN7a25skD5lDYKo3OQBpXOVq-qZ8BfaPAKiCV5YE4LurJVND8COnvrAiYLba5r-K1YtYFYg=s2048">
            <a:extLst>
              <a:ext uri="{FF2B5EF4-FFF2-40B4-BE49-F238E27FC236}">
                <a16:creationId xmlns:a16="http://schemas.microsoft.com/office/drawing/2014/main" id="{BC63CC02-A108-476E-8909-93B20A52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6.googleusercontent.com/65wWDtE2Dkhf-tWWuGL4YtLu-T84EKO63QoAIm8uukhsx11PX3V2vEGxd7Gys3si1Iw3otRdY_9aW3uuaZUKMJ_UhghxdxRtsKkA3AJd7AeUXe8VKRFkuJOOhe0wJP1lytLcnCmxehCZGMQiK4GkYaI67A=s2048">
            <a:extLst>
              <a:ext uri="{FF2B5EF4-FFF2-40B4-BE49-F238E27FC236}">
                <a16:creationId xmlns:a16="http://schemas.microsoft.com/office/drawing/2014/main" id="{384C6112-2596-4382-A6A6-5004C218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8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89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F5F63-55FE-4E9D-9001-F00A8755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5AB42-EEAA-43B2-9E4F-7AC9AA7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B6D9-5978-4713-85ED-F1C70ABA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33</a:t>
            </a:fld>
            <a:endParaRPr lang="en-US"/>
          </a:p>
        </p:txBody>
      </p:sp>
      <p:pic>
        <p:nvPicPr>
          <p:cNvPr id="15362" name="Picture 2" descr="https://lh3.googleusercontent.com/Kh1PjV2YWmbkzZ_ixlg1HdTaL7oV2Xblp_K1CjjjHK2LAK6_Gs-empi26E3L9_hwC5DoTeOnOAHtA4DZJqwwhDUI7V3M6cIlq--pa-N3tuVbJDH8HCVuZcHguoKWYUbUEYUPl8rEdyG0ejtiVkMaf7cAtqi19MMLt5-H3i2Yw-tXG6siIsQEpEOaNsTb">
            <a:extLst>
              <a:ext uri="{FF2B5EF4-FFF2-40B4-BE49-F238E27FC236}">
                <a16:creationId xmlns:a16="http://schemas.microsoft.com/office/drawing/2014/main" id="{E5E517A3-7541-476E-9E14-BF87A346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0487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FFC7E-E42C-4A63-A8B0-009EAB78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1DFFA-E090-4184-BAB8-3156FAE7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83372-0216-4305-9EFF-27D29E68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34</a:t>
            </a:fld>
            <a:endParaRPr lang="en-US"/>
          </a:p>
        </p:txBody>
      </p:sp>
      <p:pic>
        <p:nvPicPr>
          <p:cNvPr id="16386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99256F0D-9119-499D-90AC-40FC1401F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4950"/>
            <a:ext cx="12192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6468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5C7D7-A0B7-4DF0-AED1-74537ED8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61AD1-9CB3-4C47-8EB6-601701CE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04D71-B762-42C4-8952-8459CB4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35</a:t>
            </a:fld>
            <a:endParaRPr lang="en-US"/>
          </a:p>
        </p:txBody>
      </p:sp>
      <p:pic>
        <p:nvPicPr>
          <p:cNvPr id="17410" name="Picture 2" descr="https://lh3.googleusercontent.com/2141tWsHid0U91mzXB-u1beBdjH5v9mHT6snSMSHVvIEV5otCSNBg9IVu_3QEE7MxtctXDS_jS3dzlR4E5USRnp4tzpIKw4bKAcvH9yvJh1vdiR9utPx6lcqNQNPru4wbIg2MFF26BeImTRFxJkc9-syesC9I1tMthVX8Ac-G7PJpGbsFOOS9dOI">
            <a:extLst>
              <a:ext uri="{FF2B5EF4-FFF2-40B4-BE49-F238E27FC236}">
                <a16:creationId xmlns:a16="http://schemas.microsoft.com/office/drawing/2014/main" id="{D232AC31-F436-47EB-A5D2-5C0FEAF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0"/>
            <a:ext cx="543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240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lh4.googleusercontent.com/wWVW-4nOdC9gqGPKedZW_2xEqI4IUF0paBTMGkeKuBSYXXDAKRztOJ-Cj54wdKnbzLkvN17cJ6yOdzhfqapJt0qpsID6KalmRFlf8lVaiTYG0GvH0b4v76xmKnLGuTPV-RorQaMoJRdCX5oFzKlM-9CU=s2048">
            <a:extLst>
              <a:ext uri="{FF2B5EF4-FFF2-40B4-BE49-F238E27FC236}">
                <a16:creationId xmlns:a16="http://schemas.microsoft.com/office/drawing/2014/main" id="{80857A4D-F64F-472D-90BB-E31F4FA2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xVxc7VMfQdhig2F0xnM7kaOGCtBT16q2xhozE-GL9LiOdjofaNS03e4EyjrgspAonSASBaY5VBhRNf4p9DJBwoPDS_13CTI_-hEcySZP_AG18K8BjPZfsCeKYwwbgp0pwnV73HVk_daquLLhHSZJ88tC=s2048">
            <a:extLst>
              <a:ext uri="{FF2B5EF4-FFF2-40B4-BE49-F238E27FC236}">
                <a16:creationId xmlns:a16="http://schemas.microsoft.com/office/drawing/2014/main" id="{BD71F9F8-04B6-49B1-B653-A13473FE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33607"/>
            <a:ext cx="6946900" cy="37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28EA-1DC8-4733-AFE6-ACFD98E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39F00-6FF6-4020-84ED-D489588A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E52E-8961-4573-A354-B57D008D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0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A6FC7-4C5B-454F-A950-FCC08CF1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7CFCA-A97B-49AB-A66F-41619007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DF11A-83A2-46B0-AC91-642A3FD0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37</a:t>
            </a:fld>
            <a:endParaRPr lang="en-US"/>
          </a:p>
        </p:txBody>
      </p:sp>
      <p:pic>
        <p:nvPicPr>
          <p:cNvPr id="11268" name="Picture 4" descr="https://lh3.googleusercontent.com/BlPCxej1a1IOIueLuybntkGGsgGO9ivCC747AikxcpTZrOaJZkO4uaVTsw5N4u3wy5_Fn6z63UTDjCzO-Fbcss2bH8Qsgm493aajpuPMq9Dq1H2XqfYllAiKBY2y5uWW9s_YkowWYIhjYoZAwhCG4_7u=s2048">
            <a:extLst>
              <a:ext uri="{FF2B5EF4-FFF2-40B4-BE49-F238E27FC236}">
                <a16:creationId xmlns:a16="http://schemas.microsoft.com/office/drawing/2014/main" id="{D8ADBA45-516E-4378-8AC7-C96A5BCA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" y="481242"/>
            <a:ext cx="3457601" cy="9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https://lh3.googleusercontent.com/-FBkmLmaZp9Py3YhnWmMY7TDpwLwNAtkF4fsDQ2yzlBLSrkb1mTuqdQq3BIfbjVZOu40IhJKv3DhSu675w1bZLih65cebDOcezX9tH1x0A0M_xBd9VjhYERgz3pskjxy8p3wafmIYeohkwg15V4svv5C=s2048">
            <a:extLst>
              <a:ext uri="{FF2B5EF4-FFF2-40B4-BE49-F238E27FC236}">
                <a16:creationId xmlns:a16="http://schemas.microsoft.com/office/drawing/2014/main" id="{0C481735-E4CA-4AD4-83A3-7C7BE486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365"/>
            <a:ext cx="3300437" cy="10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3.googleusercontent.com/E6miPf4It_cz1bkDxqAJ4HXSQRZfTKvdYFa6JRjMasUppE2owrG37yT3-kl0DUt9tvDgoVPM5WMKn1Pgd_28ut1MiA_m-yP77O2enN58TQdKNdjYt1Kpc5mlN-ndjgG7zXIvn-e8M-F6a5-Jm-Cct6Xp=s2048">
            <a:extLst>
              <a:ext uri="{FF2B5EF4-FFF2-40B4-BE49-F238E27FC236}">
                <a16:creationId xmlns:a16="http://schemas.microsoft.com/office/drawing/2014/main" id="{541B0FA8-B71C-4B8E-AAE5-48820922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70" y="1947847"/>
            <a:ext cx="3443313" cy="10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https://lh4.googleusercontent.com/uLCRS5YPa0U39VWtewF9Dd9p4l_fz1dkE0xA33MiYsgP3ZYRKRkBdnry_Cw_lk-UvXc3e0GSCOjcpAo6sxw7S1Oh1FzRRxcR8cZOBeUX5Jt9tRTH9Uki9KSGwuISop6ZhfFGC6-9gUTFNMG7NcJarjRN=s2048">
            <a:extLst>
              <a:ext uri="{FF2B5EF4-FFF2-40B4-BE49-F238E27FC236}">
                <a16:creationId xmlns:a16="http://schemas.microsoft.com/office/drawing/2014/main" id="{6AE665B2-97AB-41D0-9A38-F56FE13D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88" y="481242"/>
            <a:ext cx="3859442" cy="38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A1C4D7-3DFE-4B0E-9C68-6517259C9791}"/>
              </a:ext>
            </a:extLst>
          </p:cNvPr>
          <p:cNvSpPr/>
          <p:nvPr/>
        </p:nvSpPr>
        <p:spPr>
          <a:xfrm>
            <a:off x="2993014" y="6196755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Assemblage Temperature ~  ∫ Species Temperature Niches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C8A60-C60E-4B67-9C03-D4D95D946E91}"/>
              </a:ext>
            </a:extLst>
          </p:cNvPr>
          <p:cNvSpPr/>
          <p:nvPr/>
        </p:nvSpPr>
        <p:spPr>
          <a:xfrm>
            <a:off x="2787650" y="5608548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Climatic Mismatch = Actual Temperature - Assemblage Temperature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2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5B841-C619-4ACA-AC7F-327247FB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E4310-4280-4A1F-A802-75636CF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813B-8FF4-4AB5-93CE-AB0BF9FB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38</a:t>
            </a:fld>
            <a:endParaRPr lang="en-US"/>
          </a:p>
        </p:txBody>
      </p:sp>
      <p:pic>
        <p:nvPicPr>
          <p:cNvPr id="12290" name="Picture 2" descr="https://lh6.googleusercontent.com/X0VHVJmZxozzq-cBqGhIib5oYcKZdzYW82fGvOFIQSmub9YUL0AVH_-xaIjnSf-gXktIJUwFIEE32IIYfXH7PJM_JelqfvOV6DFmfoifFfUuqg5vEoI8DeGGeKeLKIe3gOYxRshqkg__JaHCCN06aeTL=s2048">
            <a:extLst>
              <a:ext uri="{FF2B5EF4-FFF2-40B4-BE49-F238E27FC236}">
                <a16:creationId xmlns:a16="http://schemas.microsoft.com/office/drawing/2014/main" id="{9846BAE8-E614-4B80-80B9-B86487B7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bJQtuKP8APVfZxgoEPL5qL7oRmGN0ednxHWvAL4ExUh-px9m4hIcvLrCidTVMdvZAW2imrA4gPAnLiqtwajMq6w-OfHZt4AgmNDX2346ig71jWcMWIKu2xsgjLMiop6l0kDOzmP6gxBrebh_GHF1WAuk=s2048">
            <a:extLst>
              <a:ext uri="{FF2B5EF4-FFF2-40B4-BE49-F238E27FC236}">
                <a16:creationId xmlns:a16="http://schemas.microsoft.com/office/drawing/2014/main" id="{569DEE4B-2A03-4100-AE33-D9F4D77C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90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C7950-AA92-43DA-984B-AC55A1C1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B0E8F-FE23-4ECF-A654-60F59D6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EC5A-8DB0-48D5-A862-93D27E09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39</a:t>
            </a:fld>
            <a:endParaRPr lang="en-US"/>
          </a:p>
        </p:txBody>
      </p:sp>
      <p:pic>
        <p:nvPicPr>
          <p:cNvPr id="13316" name="Picture 4" descr="https://lh4.googleusercontent.com/q-LQtk3aWB7XTy-m6rc9fj3Bkq7cHVSADH58oEYS7aks72aUwhDexEsYKSOsC1vW4GVDIi4zQZFqUoS-VgVUPlA3AHSVPsLgpqWZ1GFcCGKoSETtm-3toBKB_RDzErHYDl5y0n9yF2hoxGM4iCbG4JHV=s2048">
            <a:extLst>
              <a:ext uri="{FF2B5EF4-FFF2-40B4-BE49-F238E27FC236}">
                <a16:creationId xmlns:a16="http://schemas.microsoft.com/office/drawing/2014/main" id="{ADDF234E-3A7C-4F7A-8229-9C5E8DD5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3.googleusercontent.com/e3cjjRHDiB-UN8jbm30HBi7BbO8Fs4GBcEVbtiH3yGDhrQCAXNmY5gfdwGtIUZF0vivF-z-JMX9yfVPj8SFjqKP8_fyx6G9wkIxnnAqnXGegOzJe1RDXTqcDhIblFhuh6WmzIrZSS5ZcFn59jInUZqfw=s2048">
            <a:extLst>
              <a:ext uri="{FF2B5EF4-FFF2-40B4-BE49-F238E27FC236}">
                <a16:creationId xmlns:a16="http://schemas.microsoft.com/office/drawing/2014/main" id="{46430401-E5AC-4025-A831-6EDC2304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5.googleusercontent.com/N-sVrionG8eYfqMIi9lLtsRewLj_6Sy0Pf6X_4m4kP_KLfYcBOfsTfbfyhxp0AuNEXMzOYqLyM_N22_mONAbjv7pM7KYcVTS2JJmjUox86x1PDPdJUTbOzXY0ZSR6q1CyHkeyZCE3G-pg8-jkwhr5UcL=s2048">
            <a:extLst>
              <a:ext uri="{FF2B5EF4-FFF2-40B4-BE49-F238E27FC236}">
                <a16:creationId xmlns:a16="http://schemas.microsoft.com/office/drawing/2014/main" id="{E3E6730F-3646-4D90-91F3-BBF17380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3.googleusercontent.com/74yGwUSDVN_8DNF341dl4eDZguKmDZiojaVAdvtPiWBGkXW9WQZ5Po11iKA29-FfukkmeyMqyTlVY0bCohRFl2K8XOJiHVO_HFiWKKbvrh5x1j8zAg8_GZ4HkTbQbZh8saT0pTinotH0RCTRymBPe0Zv=s2048">
            <a:extLst>
              <a:ext uri="{FF2B5EF4-FFF2-40B4-BE49-F238E27FC236}">
                <a16:creationId xmlns:a16="http://schemas.microsoft.com/office/drawing/2014/main" id="{A3CF430D-5579-4E5C-A569-9E16E1F0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7052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4.googleusercontent.com/UXFu7XbbDp4t9QskhVglXQ3PRuUyGp3MTZr5TBbtrLctBbMHl9MrIn6pWNvdy5MUj2jaKRnVYei4AXULeImvYhGxWRnzd0Oo64OUVo7afemkzlX0_xwAZkiz8TBuPMNnsEktJuU8-xGu8ud5lsfLXrkh=s2048">
            <a:extLst>
              <a:ext uri="{FF2B5EF4-FFF2-40B4-BE49-F238E27FC236}">
                <a16:creationId xmlns:a16="http://schemas.microsoft.com/office/drawing/2014/main" id="{234D1ADF-1D68-4D63-8FF8-9F0716B2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-1"/>
            <a:ext cx="3797300" cy="20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79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ACE961-8006-4386-BB35-C4F4AFD3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IPCC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D36F318-D09A-4063-A8FA-2D841197C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72" y="1504561"/>
            <a:ext cx="5279756" cy="4319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06336-942F-4788-A2AB-B08722D2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DCC1BD-CA4F-42D0-A16F-E9915AE51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0D29724-2251-4CF2-BD8B-8FA784C42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AE21F9-DBFE-4C4F-9676-2F2A67DE1806}"/>
              </a:ext>
            </a:extLst>
          </p:cNvPr>
          <p:cNvSpPr/>
          <p:nvPr/>
        </p:nvSpPr>
        <p:spPr>
          <a:xfrm>
            <a:off x="5337185" y="-165608"/>
            <a:ext cx="59862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714DD2-E692-4B95-9B66-7E7D134CFE86}"/>
              </a:ext>
            </a:extLst>
          </p:cNvPr>
          <p:cNvSpPr/>
          <p:nvPr/>
        </p:nvSpPr>
        <p:spPr>
          <a:xfrm>
            <a:off x="4241800" y="626368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4DEA6-708E-4F14-8BAA-F1416004C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1" y="1515907"/>
            <a:ext cx="5279756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8" grpId="0" animBg="1"/>
      <p:bldP spid="6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E46DE-5B23-49CB-8D4C-45082DE6B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8"/>
          <a:stretch/>
        </p:blipFill>
        <p:spPr>
          <a:xfrm>
            <a:off x="696686" y="478971"/>
            <a:ext cx="7155543" cy="5900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3A04A-B30B-4D47-829E-4A0BF932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6CF82-14A1-4B44-86C8-F1906179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09363-A274-4364-88F6-3DA3E1FC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663A8-7553-43B0-BB6A-1D75F9A9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6" r="189"/>
          <a:stretch/>
        </p:blipFill>
        <p:spPr>
          <a:xfrm>
            <a:off x="7968343" y="631371"/>
            <a:ext cx="3657600" cy="59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  <a:p>
            <a:r>
              <a:rPr lang="en-US" dirty="0"/>
              <a:t>PhD Chapters</a:t>
            </a:r>
          </a:p>
          <a:p>
            <a:pPr lvl="1"/>
            <a:r>
              <a:rPr lang="en-US" dirty="0"/>
              <a:t>Deep-Time</a:t>
            </a:r>
          </a:p>
          <a:p>
            <a:pPr lvl="2"/>
            <a:r>
              <a:rPr lang="en-US" dirty="0"/>
              <a:t>Extinction risk of fossils</a:t>
            </a:r>
          </a:p>
          <a:p>
            <a:pPr lvl="2"/>
            <a:r>
              <a:rPr lang="en-US" dirty="0"/>
              <a:t>Origination probability of fossils</a:t>
            </a:r>
          </a:p>
          <a:p>
            <a:pPr lvl="2"/>
            <a:r>
              <a:rPr lang="en-US" dirty="0"/>
              <a:t>Environmental data during extinction events</a:t>
            </a:r>
          </a:p>
          <a:p>
            <a:pPr lvl="1"/>
            <a:r>
              <a:rPr lang="en-US" dirty="0"/>
              <a:t>Near-Time</a:t>
            </a:r>
          </a:p>
          <a:p>
            <a:pPr lvl="2"/>
            <a:r>
              <a:rPr lang="en-US" dirty="0"/>
              <a:t>Rate of change in terrestrial plants</a:t>
            </a:r>
          </a:p>
          <a:p>
            <a:pPr lvl="2"/>
            <a:r>
              <a:rPr lang="en-US" dirty="0"/>
              <a:t>Assemblage turnover in planktonic foraminifera</a:t>
            </a:r>
          </a:p>
          <a:p>
            <a:pPr lvl="2"/>
            <a:r>
              <a:rPr lang="en-US" dirty="0"/>
              <a:t>Implementation in conservation science</a:t>
            </a:r>
          </a:p>
          <a:p>
            <a:r>
              <a:rPr lang="en-US" dirty="0"/>
              <a:t>Conclusion and Outlook</a:t>
            </a:r>
          </a:p>
          <a:p>
            <a:pPr lvl="2"/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741613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741" y="2917066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066" y="3357112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024952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7702216" y="4381500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6662034" y="480440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Widescreen</PresentationFormat>
  <Paragraphs>262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PowerPoint Presentation</vt:lpstr>
      <vt:lpstr>Rate of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90</cp:revision>
  <dcterms:created xsi:type="dcterms:W3CDTF">2023-01-24T10:43:59Z</dcterms:created>
  <dcterms:modified xsi:type="dcterms:W3CDTF">2023-01-31T16:59:55Z</dcterms:modified>
</cp:coreProperties>
</file>